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Lst>
  <p:sldSz cx="6858000" cy="9906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3544" autoAdjust="0"/>
  </p:normalViewPr>
  <p:slideViewPr>
    <p:cSldViewPr snapToGrid="0">
      <p:cViewPr varScale="1">
        <p:scale>
          <a:sx n="70" d="100"/>
          <a:sy n="70" d="100"/>
        </p:scale>
        <p:origin x="25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81112D0-6784-4B67-BE85-90C29D1FAF91}" type="datetimeFigureOut">
              <a:rPr lang="es-ES" smtClean="0"/>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62549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1112D0-6784-4B67-BE85-90C29D1FAF91}" type="datetimeFigureOut">
              <a:rPr lang="es-ES" smtClean="0"/>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348408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1112D0-6784-4B67-BE85-90C29D1FAF91}" type="datetimeFigureOut">
              <a:rPr lang="es-ES" smtClean="0"/>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36864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1112D0-6784-4B67-BE85-90C29D1FAF91}" type="datetimeFigureOut">
              <a:rPr lang="es-ES" smtClean="0"/>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358977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1112D0-6784-4B67-BE85-90C29D1FAF91}" type="datetimeFigureOut">
              <a:rPr lang="es-ES" smtClean="0"/>
              <a:t>31/01/2024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90360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81112D0-6784-4B67-BE85-90C29D1FAF91}" type="datetimeFigureOut">
              <a:rPr lang="es-ES" smtClean="0"/>
              <a:t>31/01/2024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351138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81112D0-6784-4B67-BE85-90C29D1FAF91}" type="datetimeFigureOut">
              <a:rPr lang="es-ES" smtClean="0"/>
              <a:t>31/01/2024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390339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81112D0-6784-4B67-BE85-90C29D1FAF91}" type="datetimeFigureOut">
              <a:rPr lang="es-ES" smtClean="0"/>
              <a:t>31/01/2024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5450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112D0-6784-4B67-BE85-90C29D1FAF91}" type="datetimeFigureOut">
              <a:rPr lang="es-ES" smtClean="0"/>
              <a:t>31/01/2024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77714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581112D0-6784-4B67-BE85-90C29D1FAF91}" type="datetimeFigureOut">
              <a:rPr lang="es-ES" smtClean="0"/>
              <a:t>31/01/2024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389758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581112D0-6784-4B67-BE85-90C29D1FAF91}" type="datetimeFigureOut">
              <a:rPr lang="es-ES" smtClean="0"/>
              <a:t>31/01/2024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917F978-7AFE-44FC-9516-F6225045D867}" type="slidenum">
              <a:rPr lang="es-ES" smtClean="0"/>
              <a:t>‹Nº›</a:t>
            </a:fld>
            <a:endParaRPr lang="es-ES"/>
          </a:p>
        </p:txBody>
      </p:sp>
    </p:spTree>
    <p:extLst>
      <p:ext uri="{BB962C8B-B14F-4D97-AF65-F5344CB8AC3E}">
        <p14:creationId xmlns:p14="http://schemas.microsoft.com/office/powerpoint/2010/main" val="24209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81112D0-6784-4B67-BE85-90C29D1FAF91}" type="datetimeFigureOut">
              <a:rPr lang="es-ES" smtClean="0"/>
              <a:t>31/01/2024</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917F978-7AFE-44FC-9516-F6225045D867}" type="slidenum">
              <a:rPr lang="es-ES" smtClean="0"/>
              <a:t>‹Nº›</a:t>
            </a:fld>
            <a:endParaRPr lang="es-ES"/>
          </a:p>
        </p:txBody>
      </p:sp>
    </p:spTree>
    <p:extLst>
      <p:ext uri="{BB962C8B-B14F-4D97-AF65-F5344CB8AC3E}">
        <p14:creationId xmlns:p14="http://schemas.microsoft.com/office/powerpoint/2010/main" val="221227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55"/>
          <p:cNvSpPr txBox="1"/>
          <p:nvPr/>
        </p:nvSpPr>
        <p:spPr>
          <a:xfrm>
            <a:off x="2171495" y="1499752"/>
            <a:ext cx="2454293" cy="423177"/>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smtClean="0">
                <a:solidFill>
                  <a:srgbClr val="F79646"/>
                </a:solidFill>
                <a:latin typeface="Arial" panose="020B0604020202020204" pitchFamily="34" charset="0"/>
                <a:ea typeface="MS Mincho"/>
                <a:cs typeface="Arial" panose="020B0604020202020204" pitchFamily="34" charset="0"/>
              </a:rPr>
              <a:t>NOVIEMBRE </a:t>
            </a:r>
            <a:r>
              <a:rPr lang="es-ES_tradnl" dirty="0" smtClean="0">
                <a:solidFill>
                  <a:srgbClr val="F79646"/>
                </a:solidFill>
                <a:latin typeface="Arial" panose="020B0604020202020204" pitchFamily="34" charset="0"/>
                <a:ea typeface="MS Mincho"/>
                <a:cs typeface="Arial" panose="020B0604020202020204" pitchFamily="34" charset="0"/>
              </a:rPr>
              <a:t>2023</a:t>
            </a:r>
            <a:endParaRPr lang="es-ES" sz="1200" dirty="0">
              <a:effectLst/>
              <a:latin typeface="Arial" panose="020B0604020202020204" pitchFamily="34" charset="0"/>
              <a:ea typeface="MS Mincho"/>
              <a:cs typeface="Arial" panose="020B0604020202020204" pitchFamily="34" charset="0"/>
            </a:endParaRPr>
          </a:p>
        </p:txBody>
      </p:sp>
      <p:pic>
        <p:nvPicPr>
          <p:cNvPr id="5" name="Imagen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43" y="2768519"/>
            <a:ext cx="188913" cy="18891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5"/>
          <p:cNvPicPr>
            <a:picLocks noChangeAspect="1" noChangeArrowheads="1"/>
          </p:cNvPicPr>
          <p:nvPr/>
        </p:nvPicPr>
        <p:blipFill>
          <a:blip r:embed="rId3" cstate="print">
            <a:extLst>
              <a:ext uri="{28A0092B-C50C-407E-A947-70E740481C1C}">
                <a14:useLocalDpi xmlns:a14="http://schemas.microsoft.com/office/drawing/2010/main" val="0"/>
              </a:ext>
            </a:extLst>
          </a:blip>
          <a:srcRect t="4005" b="9332"/>
          <a:stretch>
            <a:fillRect/>
          </a:stretch>
        </p:blipFill>
        <p:spPr bwMode="auto">
          <a:xfrm>
            <a:off x="793544" y="5690845"/>
            <a:ext cx="1179513" cy="153511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 de texto 2"/>
          <p:cNvSpPr txBox="1">
            <a:spLocks noChangeArrowheads="1"/>
          </p:cNvSpPr>
          <p:nvPr/>
        </p:nvSpPr>
        <p:spPr bwMode="auto">
          <a:xfrm>
            <a:off x="814182" y="2643244"/>
            <a:ext cx="39814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2000" b="0" i="0" u="none" strike="noStrike" cap="none" normalizeH="0" baseline="0" dirty="0">
                <a:ln>
                  <a:noFill/>
                </a:ln>
                <a:solidFill>
                  <a:srgbClr val="004A97"/>
                </a:solidFill>
                <a:effectLst/>
                <a:latin typeface="Arial" panose="020B0604020202020204" pitchFamily="34" charset="0"/>
                <a:ea typeface="MS Mincho" charset="-128"/>
                <a:cs typeface="Arial" panose="020B0604020202020204" pitchFamily="34" charset="0"/>
              </a:rPr>
              <a:t>Presentaciones</a:t>
            </a:r>
            <a:r>
              <a:rPr kumimoji="0" lang="es-ES_tradnl" altLang="es-ES" sz="2000" b="1" i="0" u="none" strike="noStrike" cap="none" normalizeH="0" baseline="0" dirty="0">
                <a:ln>
                  <a:noFill/>
                </a:ln>
                <a:solidFill>
                  <a:srgbClr val="004A97"/>
                </a:solidFill>
                <a:effectLst/>
                <a:latin typeface="Arial" panose="020B0604020202020204" pitchFamily="34" charset="0"/>
                <a:ea typeface="MS Mincho" charset="-128"/>
                <a:cs typeface="Arial" panose="020B0604020202020204" pitchFamily="34" charset="0"/>
              </a:rPr>
              <a:t> </a:t>
            </a:r>
            <a:endParaRPr kumimoji="0" lang="es-ES_tradnl" alt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Cuadro de texto 35"/>
          <p:cNvSpPr txBox="1">
            <a:spLocks noChangeArrowheads="1"/>
          </p:cNvSpPr>
          <p:nvPr/>
        </p:nvSpPr>
        <p:spPr bwMode="auto">
          <a:xfrm>
            <a:off x="2150857" y="3355986"/>
            <a:ext cx="37560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R="0" lvl="0" indent="0" algn="just" defTabSz="914400" eaLnBrk="0" fontAlgn="base" hangingPunct="0">
              <a:lnSpc>
                <a:spcPct val="100000"/>
              </a:lnSpc>
              <a:spcBef>
                <a:spcPct val="0"/>
              </a:spcBef>
              <a:spcAft>
                <a:spcPct val="0"/>
              </a:spcAft>
              <a:buClrTx/>
              <a:buSzTx/>
              <a:buFontTx/>
              <a:buNone/>
              <a:tabLst/>
              <a:defRPr kumimoji="0" sz="1100" b="1" i="0" u="none" strike="noStrike" cap="none" normalizeH="0" baseline="0">
                <a:ln>
                  <a:noFill/>
                </a:ln>
                <a:solidFill>
                  <a:srgbClr val="004B98"/>
                </a:solidFill>
                <a:effectLst/>
                <a:latin typeface="Arial" panose="020B0604020202020204" pitchFamily="34" charset="0"/>
                <a:ea typeface="MS Mincho" charset="-128"/>
                <a:cs typeface="Arial" panose="020B0604020202020204" pitchFamily="34" charset="0"/>
              </a:defRPr>
            </a:lvl1pPr>
          </a:lstStyle>
          <a:p>
            <a:r>
              <a:rPr lang="es-ES_tradnl" altLang="es-ES" dirty="0"/>
              <a:t>CEHAT</a:t>
            </a:r>
          </a:p>
          <a:p>
            <a:r>
              <a:rPr lang="es-ES" b="0" dirty="0">
                <a:solidFill>
                  <a:srgbClr val="A6A6A6"/>
                </a:solidFill>
              </a:rPr>
              <a:t>CEHAT tiene como finalidad representar los intereses de los empresarios del sector del alojamiento turístico en España ante la sociedad, las administraciones públicas y resto de instituciones.  Para alcanzar sus fines, debe fomentar el conocimiento de la realidad y el análisis de los resultados alcanzados. Este análisis permite tomar decisiones de inversión, de tipo de negocio y de promoción turística.  CEHAT trabaja activamente en asuntos relacionados con la innovación tecnológica, calidad, e informes y estudios para la mejora permanente del sector al que representa.</a:t>
            </a:r>
          </a:p>
          <a:p>
            <a:endParaRPr lang="es-ES" altLang="es-ES" dirty="0"/>
          </a:p>
        </p:txBody>
      </p:sp>
      <p:sp>
        <p:nvSpPr>
          <p:cNvPr id="12" name="Cuadro de texto 44"/>
          <p:cNvSpPr txBox="1">
            <a:spLocks noChangeArrowheads="1"/>
          </p:cNvSpPr>
          <p:nvPr/>
        </p:nvSpPr>
        <p:spPr bwMode="auto">
          <a:xfrm>
            <a:off x="2171495" y="5573370"/>
            <a:ext cx="375602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S" sz="1100" b="1" i="0" u="none" strike="noStrike" cap="none" normalizeH="0" baseline="0" dirty="0">
                <a:ln>
                  <a:noFill/>
                </a:ln>
                <a:solidFill>
                  <a:srgbClr val="004B98"/>
                </a:solidFill>
                <a:effectLst/>
                <a:latin typeface="Arial" panose="020B0604020202020204" pitchFamily="34" charset="0"/>
                <a:ea typeface="MS Mincho" charset="-128"/>
                <a:cs typeface="Arial" panose="020B0604020202020204" pitchFamily="34" charset="0"/>
              </a:rPr>
              <a:t>GRUPO COOPERATIVO CAJAMAR</a:t>
            </a:r>
            <a:endParaRPr kumimoji="0" lang="es-ES_tradnl" altLang="es-E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A6A6A6"/>
                </a:solidFill>
                <a:effectLst/>
                <a:latin typeface="Arial" panose="020B0604020202020204" pitchFamily="34" charset="0"/>
                <a:ea typeface="MS Mincho" charset="-128"/>
                <a:cs typeface="Arial" panose="020B0604020202020204" pitchFamily="34" charset="0"/>
              </a:rPr>
              <a:t>Grupo Cooperativo </a:t>
            </a:r>
            <a:r>
              <a:rPr kumimoji="0" lang="es-ES" altLang="es-ES" sz="1100" b="0" i="0" u="none" strike="noStrike" cap="none" normalizeH="0" baseline="0" dirty="0" err="1">
                <a:ln>
                  <a:noFill/>
                </a:ln>
                <a:solidFill>
                  <a:srgbClr val="A6A6A6"/>
                </a:solidFill>
                <a:effectLst/>
                <a:latin typeface="Arial" panose="020B0604020202020204" pitchFamily="34" charset="0"/>
                <a:ea typeface="MS Mincho" charset="-128"/>
                <a:cs typeface="Arial" panose="020B0604020202020204" pitchFamily="34" charset="0"/>
              </a:rPr>
              <a:t>Cajamar</a:t>
            </a:r>
            <a:r>
              <a:rPr kumimoji="0" lang="es-ES" altLang="es-ES" sz="1100" b="0" i="0" u="none" strike="noStrike" cap="none" normalizeH="0" baseline="0" dirty="0">
                <a:ln>
                  <a:noFill/>
                </a:ln>
                <a:solidFill>
                  <a:srgbClr val="A6A6A6"/>
                </a:solidFill>
                <a:effectLst/>
                <a:latin typeface="Arial" panose="020B0604020202020204" pitchFamily="34" charset="0"/>
                <a:ea typeface="MS Mincho" charset="-128"/>
                <a:cs typeface="Arial" panose="020B0604020202020204" pitchFamily="34" charset="0"/>
              </a:rPr>
              <a:t>, referente de la banca cooperativa española, es uno de los grupos significativos del sistema financiero español. Está integrado por el Banco de Crédito Social Cooperativo y 19 cooperativas  de crédito que gestionan un volumen de negocio que sobrepasa los 70.000 millones de euros. Cuenta con más de 1.000 oficinas y 5.600 profesionales que asesoran y dan servicio a 3,5 millones de clientes en toda España. Su actividad se dirige especialmente a las empresas, con soluciones financieras que les aporten valor, dinamicen su negocio, mejoren su competitividad y favorezcan su acceso a nuevos mercados.</a:t>
            </a:r>
            <a:endParaRPr kumimoji="0" lang="es-ES" altLang="es-E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Cuadro de texto 8"/>
          <p:cNvSpPr txBox="1">
            <a:spLocks noChangeArrowheads="1"/>
          </p:cNvSpPr>
          <p:nvPr/>
        </p:nvSpPr>
        <p:spPr bwMode="auto">
          <a:xfrm>
            <a:off x="791957" y="7240245"/>
            <a:ext cx="13795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9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Eduardo Baamonde </a:t>
            </a:r>
            <a:endParaRPr kumimoji="0" lang="es-ES_tradnl" altLang="es-E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800" b="0" i="1"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Presidente de </a:t>
            </a:r>
            <a:r>
              <a:rPr kumimoji="0" lang="es-ES_tradnl" altLang="es-ES" sz="800" b="0" i="1" u="none" strike="noStrike" cap="none" normalizeH="0" baseline="0" dirty="0" err="1">
                <a:ln>
                  <a:noFill/>
                </a:ln>
                <a:solidFill>
                  <a:schemeClr val="tx1"/>
                </a:solidFill>
                <a:effectLst/>
                <a:latin typeface="Arial" panose="020B0604020202020204" pitchFamily="34" charset="0"/>
                <a:ea typeface="MS Mincho" charset="-128"/>
                <a:cs typeface="Arial" panose="020B0604020202020204" pitchFamily="34" charset="0"/>
              </a:rPr>
              <a:t>Cajamar</a:t>
            </a:r>
            <a:endParaRPr kumimoji="0" lang="es-ES_tradnl" altLang="es-E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Cuadro de texto 9"/>
          <p:cNvSpPr txBox="1">
            <a:spLocks noChangeArrowheads="1"/>
          </p:cNvSpPr>
          <p:nvPr/>
        </p:nvSpPr>
        <p:spPr bwMode="auto">
          <a:xfrm>
            <a:off x="814182" y="5040324"/>
            <a:ext cx="11969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Jorge Marichal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 sz="800" b="0" i="1"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Presidente de CEHAT</a:t>
            </a:r>
            <a:endParaRPr kumimoji="0" lang="es-ES_tradnl" altLang="es-E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AE456C8-7DA7-48CB-BCAD-E60EC5C5DA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05" r="10996"/>
          <a:stretch/>
        </p:blipFill>
        <p:spPr>
          <a:xfrm>
            <a:off x="820663" y="3521488"/>
            <a:ext cx="1132764" cy="1535112"/>
          </a:xfrm>
          <a:prstGeom prst="rect">
            <a:avLst/>
          </a:prstGeom>
        </p:spPr>
      </p:pic>
    </p:spTree>
    <p:extLst>
      <p:ext uri="{BB962C8B-B14F-4D97-AF65-F5344CB8AC3E}">
        <p14:creationId xmlns:p14="http://schemas.microsoft.com/office/powerpoint/2010/main" val="82532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55">
            <a:extLst>
              <a:ext uri="{FF2B5EF4-FFF2-40B4-BE49-F238E27FC236}">
                <a16:creationId xmlns:a16="http://schemas.microsoft.com/office/drawing/2014/main" id="{FF27DE11-7F3E-4077-AA4D-FC72DA3FB4D9}"/>
              </a:ext>
            </a:extLst>
          </p:cNvPr>
          <p:cNvSpPr txBox="1"/>
          <p:nvPr/>
        </p:nvSpPr>
        <p:spPr>
          <a:xfrm>
            <a:off x="2171495" y="1499752"/>
            <a:ext cx="2454293" cy="42317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a:solidFill>
                  <a:srgbClr val="F79646"/>
                </a:solidFill>
                <a:latin typeface="Arial" panose="020B0604020202020204" pitchFamily="34" charset="0"/>
                <a:ea typeface="MS Mincho"/>
                <a:cs typeface="Arial" panose="020B0604020202020204" pitchFamily="34" charset="0"/>
              </a:rPr>
              <a:t>NOVIEMBRE </a:t>
            </a:r>
            <a:r>
              <a:rPr lang="es-ES_tradnl" dirty="0">
                <a:solidFill>
                  <a:srgbClr val="F79646"/>
                </a:solidFill>
                <a:latin typeface="Arial" panose="020B0604020202020204" pitchFamily="34" charset="0"/>
                <a:ea typeface="MS Mincho"/>
                <a:cs typeface="Arial" panose="020B0604020202020204" pitchFamily="34" charset="0"/>
              </a:rPr>
              <a:t>2023</a:t>
            </a:r>
            <a:endParaRPr lang="es-ES" sz="1200" dirty="0">
              <a:latin typeface="Arial" panose="020B0604020202020204" pitchFamily="34" charset="0"/>
              <a:ea typeface="MS Mincho"/>
              <a:cs typeface="Arial" panose="020B0604020202020204"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19989266"/>
              </p:ext>
            </p:extLst>
          </p:nvPr>
        </p:nvGraphicFramePr>
        <p:xfrm>
          <a:off x="745294" y="2896738"/>
          <a:ext cx="5306694" cy="4896134"/>
        </p:xfrm>
        <a:graphic>
          <a:graphicData uri="http://schemas.openxmlformats.org/presentationml/2006/ole">
            <mc:AlternateContent xmlns:mc="http://schemas.openxmlformats.org/markup-compatibility/2006">
              <mc:Choice xmlns:v="urn:schemas-microsoft-com:vml" Requires="v">
                <p:oleObj spid="_x0000_s1117" name="Hoja de cálculo" r:id="rId3" imgW="7762831" imgH="7162720" progId="Excel.Sheet.12">
                  <p:embed/>
                </p:oleObj>
              </mc:Choice>
              <mc:Fallback>
                <p:oleObj name="Hoja de cálculo" r:id="rId3" imgW="7762831" imgH="7162720" progId="Excel.Sheet.12">
                  <p:embed/>
                  <p:pic>
                    <p:nvPicPr>
                      <p:cNvPr id="0" name=""/>
                      <p:cNvPicPr/>
                      <p:nvPr/>
                    </p:nvPicPr>
                    <p:blipFill>
                      <a:blip r:embed="rId4"/>
                      <a:stretch>
                        <a:fillRect/>
                      </a:stretch>
                    </p:blipFill>
                    <p:spPr>
                      <a:xfrm>
                        <a:off x="745294" y="2896738"/>
                        <a:ext cx="5306694" cy="4896134"/>
                      </a:xfrm>
                      <a:prstGeom prst="rect">
                        <a:avLst/>
                      </a:prstGeom>
                    </p:spPr>
                  </p:pic>
                </p:oleObj>
              </mc:Fallback>
            </mc:AlternateContent>
          </a:graphicData>
        </a:graphic>
      </p:graphicFrame>
    </p:spTree>
    <p:extLst>
      <p:ext uri="{BB962C8B-B14F-4D97-AF65-F5344CB8AC3E}">
        <p14:creationId xmlns:p14="http://schemas.microsoft.com/office/powerpoint/2010/main" val="19969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55">
            <a:extLst>
              <a:ext uri="{FF2B5EF4-FFF2-40B4-BE49-F238E27FC236}">
                <a16:creationId xmlns:a16="http://schemas.microsoft.com/office/drawing/2014/main" id="{25A1776F-0A36-4889-AADA-CCB1FB403712}"/>
              </a:ext>
            </a:extLst>
          </p:cNvPr>
          <p:cNvSpPr txBox="1"/>
          <p:nvPr/>
        </p:nvSpPr>
        <p:spPr>
          <a:xfrm>
            <a:off x="2171495" y="1499752"/>
            <a:ext cx="2454293" cy="42317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a:solidFill>
                  <a:srgbClr val="F79646"/>
                </a:solidFill>
                <a:latin typeface="Arial" panose="020B0604020202020204" pitchFamily="34" charset="0"/>
                <a:ea typeface="MS Mincho"/>
                <a:cs typeface="Arial" panose="020B0604020202020204" pitchFamily="34" charset="0"/>
              </a:rPr>
              <a:t>NOVIEMBRE </a:t>
            </a:r>
            <a:r>
              <a:rPr lang="es-ES_tradnl" dirty="0">
                <a:solidFill>
                  <a:srgbClr val="F79646"/>
                </a:solidFill>
                <a:latin typeface="Arial" panose="020B0604020202020204" pitchFamily="34" charset="0"/>
                <a:ea typeface="MS Mincho"/>
                <a:cs typeface="Arial" panose="020B0604020202020204" pitchFamily="34" charset="0"/>
              </a:rPr>
              <a:t>2023</a:t>
            </a:r>
            <a:endParaRPr lang="es-ES" sz="1200" dirty="0">
              <a:latin typeface="Arial" panose="020B0604020202020204" pitchFamily="34" charset="0"/>
              <a:ea typeface="MS Mincho"/>
              <a:cs typeface="Arial" panose="020B0604020202020204"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795572044"/>
              </p:ext>
            </p:extLst>
          </p:nvPr>
        </p:nvGraphicFramePr>
        <p:xfrm>
          <a:off x="366116" y="2634016"/>
          <a:ext cx="6065049" cy="5580513"/>
        </p:xfrm>
        <a:graphic>
          <a:graphicData uri="http://schemas.openxmlformats.org/presentationml/2006/ole">
            <mc:AlternateContent xmlns:mc="http://schemas.openxmlformats.org/markup-compatibility/2006">
              <mc:Choice xmlns:v="urn:schemas-microsoft-com:vml" Requires="v">
                <p:oleObj spid="_x0000_s2142" name="Hoja de cálculo" r:id="rId3" imgW="6915029" imgH="6362620" progId="Excel.Sheet.12">
                  <p:embed/>
                </p:oleObj>
              </mc:Choice>
              <mc:Fallback>
                <p:oleObj name="Hoja de cálculo" r:id="rId3" imgW="6915029" imgH="6362620" progId="Excel.Sheet.12">
                  <p:embed/>
                  <p:pic>
                    <p:nvPicPr>
                      <p:cNvPr id="0" name=""/>
                      <p:cNvPicPr/>
                      <p:nvPr/>
                    </p:nvPicPr>
                    <p:blipFill>
                      <a:blip r:embed="rId4"/>
                      <a:stretch>
                        <a:fillRect/>
                      </a:stretch>
                    </p:blipFill>
                    <p:spPr>
                      <a:xfrm>
                        <a:off x="366116" y="2634016"/>
                        <a:ext cx="6065049" cy="5580513"/>
                      </a:xfrm>
                      <a:prstGeom prst="rect">
                        <a:avLst/>
                      </a:prstGeom>
                    </p:spPr>
                  </p:pic>
                </p:oleObj>
              </mc:Fallback>
            </mc:AlternateContent>
          </a:graphicData>
        </a:graphic>
      </p:graphicFrame>
    </p:spTree>
    <p:extLst>
      <p:ext uri="{BB962C8B-B14F-4D97-AF65-F5344CB8AC3E}">
        <p14:creationId xmlns:p14="http://schemas.microsoft.com/office/powerpoint/2010/main" val="99241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492110" y="1996229"/>
            <a:ext cx="243386" cy="289772"/>
          </a:xfrm>
          <a:prstGeom prst="rect">
            <a:avLst/>
          </a:prstGeom>
        </p:spPr>
      </p:pic>
      <p:sp>
        <p:nvSpPr>
          <p:cNvPr id="5" name="Cuadro de texto 43"/>
          <p:cNvSpPr txBox="1"/>
          <p:nvPr/>
        </p:nvSpPr>
        <p:spPr>
          <a:xfrm>
            <a:off x="954157" y="1883325"/>
            <a:ext cx="5903843" cy="776416"/>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2700020" algn="ctr"/>
                <a:tab pos="5400040" algn="r"/>
              </a:tabLst>
            </a:pPr>
            <a:r>
              <a:rPr lang="es-ES_tradnl" sz="2000" dirty="0">
                <a:solidFill>
                  <a:srgbClr val="004A97"/>
                </a:solidFill>
                <a:effectLst/>
                <a:latin typeface="Arial" panose="020B0604020202020204" pitchFamily="34" charset="0"/>
                <a:ea typeface="MS Mincho"/>
                <a:cs typeface="Arial" panose="020B0604020202020204" pitchFamily="34" charset="0"/>
              </a:rPr>
              <a:t>Ciudades</a:t>
            </a:r>
            <a:r>
              <a:rPr lang="es-ES_tradnl" sz="2600" b="1" dirty="0">
                <a:solidFill>
                  <a:srgbClr val="004A97"/>
                </a:solidFill>
                <a:effectLst/>
                <a:latin typeface="MyriadPro-Bold"/>
                <a:ea typeface="MS Mincho"/>
                <a:cs typeface="MyriadPro-Bold"/>
              </a:rPr>
              <a:t> </a:t>
            </a:r>
            <a:r>
              <a:rPr lang="es-ES_tradnl" sz="1400" b="1" dirty="0">
                <a:solidFill>
                  <a:srgbClr val="004A97"/>
                </a:solidFill>
                <a:effectLst/>
                <a:latin typeface="MyriadPro-Regular"/>
                <a:ea typeface="MS Mincho"/>
                <a:cs typeface="MyriadPro-Regular"/>
              </a:rPr>
              <a:t>(de más de 500.000 habitantes)</a:t>
            </a:r>
            <a:endParaRPr lang="es-ES" sz="1200" dirty="0">
              <a:effectLst/>
              <a:ea typeface="MS Mincho"/>
              <a:cs typeface="Times New Roman" panose="02020603050405020304" pitchFamily="18" charset="0"/>
            </a:endParaRPr>
          </a:p>
          <a:p>
            <a:pPr>
              <a:spcAft>
                <a:spcPts val="0"/>
              </a:spcAft>
              <a:tabLst>
                <a:tab pos="2700020" algn="ctr"/>
                <a:tab pos="5400040" algn="r"/>
              </a:tabLst>
            </a:pPr>
            <a:r>
              <a:rPr lang="es-ES_tradnl" sz="1400" b="1" dirty="0">
                <a:solidFill>
                  <a:srgbClr val="7F7F7F"/>
                </a:solidFill>
                <a:effectLst/>
                <a:latin typeface="MyriadPro-Regular"/>
                <a:ea typeface="MS Mincho"/>
                <a:cs typeface="MyriadPro-Regular"/>
              </a:rPr>
              <a:t>(Barcelona, Bilbao, Madrid, Málaga, Sevilla, Valencia y Zaragoza)</a:t>
            </a:r>
            <a:endParaRPr lang="es-ES" sz="1200" dirty="0">
              <a:effectLst/>
              <a:ea typeface="MS Mincho"/>
              <a:cs typeface="Times New Roman" panose="02020603050405020304" pitchFamily="18" charset="0"/>
            </a:endParaRPr>
          </a:p>
          <a:p>
            <a:pPr>
              <a:spcAft>
                <a:spcPts val="0"/>
              </a:spcAft>
            </a:pPr>
            <a:r>
              <a:rPr lang="es-ES_tradnl" sz="1200" dirty="0">
                <a:effectLst/>
                <a:ea typeface="MS Mincho"/>
                <a:cs typeface="Times New Roman" panose="02020603050405020304" pitchFamily="18" charset="0"/>
              </a:rPr>
              <a:t> </a:t>
            </a:r>
            <a:endParaRPr lang="es-ES" sz="1200" dirty="0">
              <a:effectLst/>
              <a:ea typeface="MS Mincho"/>
              <a:cs typeface="Times New Roman" panose="02020603050405020304" pitchFamily="18" charset="0"/>
            </a:endParaRPr>
          </a:p>
        </p:txBody>
      </p:sp>
      <p:sp>
        <p:nvSpPr>
          <p:cNvPr id="3" name="Cuadro de texto 55">
            <a:extLst>
              <a:ext uri="{FF2B5EF4-FFF2-40B4-BE49-F238E27FC236}">
                <a16:creationId xmlns:a16="http://schemas.microsoft.com/office/drawing/2014/main" id="{98389B8D-C1DB-4379-B13D-22F274A500C5}"/>
              </a:ext>
            </a:extLst>
          </p:cNvPr>
          <p:cNvSpPr txBox="1"/>
          <p:nvPr/>
        </p:nvSpPr>
        <p:spPr>
          <a:xfrm>
            <a:off x="2171495" y="1499752"/>
            <a:ext cx="2454293" cy="42317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a:solidFill>
                  <a:srgbClr val="F79646"/>
                </a:solidFill>
                <a:latin typeface="Arial" panose="020B0604020202020204" pitchFamily="34" charset="0"/>
                <a:ea typeface="MS Mincho"/>
                <a:cs typeface="Arial" panose="020B0604020202020204" pitchFamily="34" charset="0"/>
              </a:rPr>
              <a:t>NOVIEMBRE </a:t>
            </a:r>
            <a:r>
              <a:rPr lang="es-ES_tradnl" dirty="0">
                <a:solidFill>
                  <a:srgbClr val="F79646"/>
                </a:solidFill>
                <a:latin typeface="Arial" panose="020B0604020202020204" pitchFamily="34" charset="0"/>
                <a:ea typeface="MS Mincho"/>
                <a:cs typeface="Arial" panose="020B0604020202020204" pitchFamily="34" charset="0"/>
              </a:rPr>
              <a:t>2023</a:t>
            </a:r>
            <a:endParaRPr lang="es-ES" sz="1200" dirty="0">
              <a:latin typeface="Arial" panose="020B0604020202020204" pitchFamily="34" charset="0"/>
              <a:ea typeface="MS Mincho"/>
              <a:cs typeface="Arial" panose="020B0604020202020204"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2423365415"/>
              </p:ext>
            </p:extLst>
          </p:nvPr>
        </p:nvGraphicFramePr>
        <p:xfrm>
          <a:off x="735496" y="2659741"/>
          <a:ext cx="4853216" cy="6573127"/>
        </p:xfrm>
        <a:graphic>
          <a:graphicData uri="http://schemas.openxmlformats.org/presentationml/2006/ole">
            <mc:AlternateContent xmlns:mc="http://schemas.openxmlformats.org/markup-compatibility/2006">
              <mc:Choice xmlns:v="urn:schemas-microsoft-com:vml" Requires="v">
                <p:oleObj spid="_x0000_s3166" name="Hoja de cálculo" r:id="rId4" imgW="5429178" imgH="7353284" progId="Excel.Sheet.12">
                  <p:embed/>
                </p:oleObj>
              </mc:Choice>
              <mc:Fallback>
                <p:oleObj name="Hoja de cálculo" r:id="rId4" imgW="5429178" imgH="7353284" progId="Excel.Sheet.12">
                  <p:embed/>
                  <p:pic>
                    <p:nvPicPr>
                      <p:cNvPr id="0" name=""/>
                      <p:cNvPicPr/>
                      <p:nvPr/>
                    </p:nvPicPr>
                    <p:blipFill>
                      <a:blip r:embed="rId5"/>
                      <a:stretch>
                        <a:fillRect/>
                      </a:stretch>
                    </p:blipFill>
                    <p:spPr>
                      <a:xfrm>
                        <a:off x="735496" y="2659741"/>
                        <a:ext cx="4853216" cy="6573127"/>
                      </a:xfrm>
                      <a:prstGeom prst="rect">
                        <a:avLst/>
                      </a:prstGeom>
                    </p:spPr>
                  </p:pic>
                </p:oleObj>
              </mc:Fallback>
            </mc:AlternateContent>
          </a:graphicData>
        </a:graphic>
      </p:graphicFrame>
    </p:spTree>
    <p:extLst>
      <p:ext uri="{BB962C8B-B14F-4D97-AF65-F5344CB8AC3E}">
        <p14:creationId xmlns:p14="http://schemas.microsoft.com/office/powerpoint/2010/main" val="79768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492110" y="1996229"/>
            <a:ext cx="243386" cy="289772"/>
          </a:xfrm>
          <a:prstGeom prst="rect">
            <a:avLst/>
          </a:prstGeom>
        </p:spPr>
      </p:pic>
      <p:sp>
        <p:nvSpPr>
          <p:cNvPr id="5" name="Cuadro de texto 43"/>
          <p:cNvSpPr txBox="1"/>
          <p:nvPr/>
        </p:nvSpPr>
        <p:spPr>
          <a:xfrm>
            <a:off x="954157" y="1883325"/>
            <a:ext cx="5903843" cy="776416"/>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2700020" algn="ctr"/>
                <a:tab pos="5400040" algn="r"/>
              </a:tabLst>
            </a:pPr>
            <a:r>
              <a:rPr lang="es-ES_tradnl" sz="2000" dirty="0">
                <a:solidFill>
                  <a:srgbClr val="004A97"/>
                </a:solidFill>
                <a:effectLst/>
                <a:latin typeface="Arial" panose="020B0604020202020204" pitchFamily="34" charset="0"/>
                <a:ea typeface="MS Mincho"/>
                <a:cs typeface="Arial" panose="020B0604020202020204" pitchFamily="34" charset="0"/>
              </a:rPr>
              <a:t>Ciudades</a:t>
            </a:r>
            <a:r>
              <a:rPr lang="es-ES_tradnl" sz="2600" b="1" dirty="0">
                <a:solidFill>
                  <a:srgbClr val="004A97"/>
                </a:solidFill>
                <a:effectLst/>
                <a:latin typeface="Arial" panose="020B0604020202020204" pitchFamily="34" charset="0"/>
                <a:ea typeface="MS Mincho"/>
                <a:cs typeface="Arial" panose="020B0604020202020204" pitchFamily="34" charset="0"/>
              </a:rPr>
              <a:t> </a:t>
            </a:r>
            <a:r>
              <a:rPr lang="es-ES_tradnl" sz="1400" b="1" dirty="0">
                <a:solidFill>
                  <a:srgbClr val="004A97"/>
                </a:solidFill>
                <a:effectLst/>
                <a:latin typeface="Arial" panose="020B0604020202020204" pitchFamily="34" charset="0"/>
                <a:ea typeface="MS Mincho"/>
                <a:cs typeface="Arial" panose="020B0604020202020204" pitchFamily="34" charset="0"/>
              </a:rPr>
              <a:t>(de 100.000 a 500.000 habitantes)</a:t>
            </a:r>
            <a:endParaRPr lang="es-ES" sz="1200" dirty="0">
              <a:effectLst/>
              <a:latin typeface="Arial" panose="020B0604020202020204" pitchFamily="34" charset="0"/>
              <a:ea typeface="MS Mincho"/>
              <a:cs typeface="Arial" panose="020B0604020202020204" pitchFamily="34" charset="0"/>
            </a:endParaRPr>
          </a:p>
        </p:txBody>
      </p:sp>
      <p:sp>
        <p:nvSpPr>
          <p:cNvPr id="7" name="Text Box 5"/>
          <p:cNvSpPr txBox="1">
            <a:spLocks noChangeArrowheads="1"/>
          </p:cNvSpPr>
          <p:nvPr/>
        </p:nvSpPr>
        <p:spPr bwMode="auto">
          <a:xfrm>
            <a:off x="243680" y="7924523"/>
            <a:ext cx="6500812" cy="923330"/>
          </a:xfrm>
          <a:prstGeom prst="rect">
            <a:avLst/>
          </a:prstGeom>
          <a:noFill/>
          <a:ln w="9525" algn="ctr">
            <a:noFill/>
            <a:miter lim="800000"/>
            <a:headEnd/>
            <a:tailEnd/>
          </a:ln>
          <a:effectLst/>
        </p:spPr>
        <p:txBody>
          <a:bodyPr>
            <a:spAutoFit/>
          </a:bodyPr>
          <a:lstStyle/>
          <a:p>
            <a:pPr algn="just"/>
            <a:r>
              <a:rPr lang="es-ES" sz="1000" b="1" dirty="0">
                <a:solidFill>
                  <a:schemeClr val="bg1">
                    <a:lumMod val="50000"/>
                  </a:schemeClr>
                </a:solidFill>
              </a:rPr>
              <a:t>Las ciudades englobadas en esta categoría son:</a:t>
            </a:r>
          </a:p>
          <a:p>
            <a:pPr algn="just"/>
            <a:endParaRPr lang="es-ES" sz="400" b="1" dirty="0">
              <a:solidFill>
                <a:schemeClr val="bg1">
                  <a:lumMod val="50000"/>
                </a:schemeClr>
              </a:solidFill>
            </a:endParaRPr>
          </a:p>
          <a:p>
            <a:pPr algn="just"/>
            <a:r>
              <a:rPr lang="es-ES" sz="1000" dirty="0">
                <a:solidFill>
                  <a:schemeClr val="bg1">
                    <a:lumMod val="50000"/>
                  </a:schemeClr>
                </a:solidFill>
              </a:rPr>
              <a:t>Albacete, Alcalá de Henares, Algeciras, Alicante, Almería, Badajoz, Burgos, Cádiz, Cartagena, Castellón de la Plana, Córdoba, Coruña, San Sebastián, Elche, Gijón, Granada, Huelva, Jaén, Jerez de la Frontera, León, Logroño, Lérida, Marbella, Murcia, Orense, Oviedo, Palma de Mallorca, Las Palmas de Gran Canaria, Pamplona, Reus, Salamanca, La Laguna, Sta. Cruz de Tenerife, Santander, Tarragona, </a:t>
            </a:r>
            <a:r>
              <a:rPr lang="es-ES" sz="1000" dirty="0" err="1">
                <a:solidFill>
                  <a:schemeClr val="bg1">
                    <a:lumMod val="50000"/>
                  </a:schemeClr>
                </a:solidFill>
              </a:rPr>
              <a:t>Torrevieja</a:t>
            </a:r>
            <a:r>
              <a:rPr lang="es-ES" sz="1000" dirty="0">
                <a:solidFill>
                  <a:schemeClr val="bg1">
                    <a:lumMod val="50000"/>
                  </a:schemeClr>
                </a:solidFill>
              </a:rPr>
              <a:t>, Valladolid, Vigo y Vitoria.</a:t>
            </a:r>
          </a:p>
        </p:txBody>
      </p:sp>
      <p:sp>
        <p:nvSpPr>
          <p:cNvPr id="3" name="Cuadro de texto 55">
            <a:extLst>
              <a:ext uri="{FF2B5EF4-FFF2-40B4-BE49-F238E27FC236}">
                <a16:creationId xmlns:a16="http://schemas.microsoft.com/office/drawing/2014/main" id="{E796DCE5-373D-4F3A-BB4E-05B4D7A8AA35}"/>
              </a:ext>
            </a:extLst>
          </p:cNvPr>
          <p:cNvSpPr txBox="1"/>
          <p:nvPr/>
        </p:nvSpPr>
        <p:spPr>
          <a:xfrm>
            <a:off x="2171495" y="1499752"/>
            <a:ext cx="2454293" cy="42317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a:solidFill>
                  <a:srgbClr val="F79646"/>
                </a:solidFill>
                <a:latin typeface="Arial" panose="020B0604020202020204" pitchFamily="34" charset="0"/>
                <a:ea typeface="MS Mincho"/>
                <a:cs typeface="Arial" panose="020B0604020202020204" pitchFamily="34" charset="0"/>
              </a:rPr>
              <a:t>NOVIEMBRE </a:t>
            </a:r>
            <a:r>
              <a:rPr lang="es-ES_tradnl" dirty="0">
                <a:solidFill>
                  <a:srgbClr val="F79646"/>
                </a:solidFill>
                <a:latin typeface="Arial" panose="020B0604020202020204" pitchFamily="34" charset="0"/>
                <a:ea typeface="MS Mincho"/>
                <a:cs typeface="Arial" panose="020B0604020202020204" pitchFamily="34" charset="0"/>
              </a:rPr>
              <a:t>2023</a:t>
            </a:r>
            <a:endParaRPr lang="es-ES" sz="1200" dirty="0">
              <a:latin typeface="Arial" panose="020B0604020202020204" pitchFamily="34" charset="0"/>
              <a:ea typeface="MS Mincho"/>
              <a:cs typeface="Arial" panose="020B0604020202020204"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416303741"/>
              </p:ext>
            </p:extLst>
          </p:nvPr>
        </p:nvGraphicFramePr>
        <p:xfrm>
          <a:off x="736598" y="2436129"/>
          <a:ext cx="5514975" cy="5505450"/>
        </p:xfrm>
        <a:graphic>
          <a:graphicData uri="http://schemas.openxmlformats.org/presentationml/2006/ole">
            <mc:AlternateContent xmlns:mc="http://schemas.openxmlformats.org/markup-compatibility/2006">
              <mc:Choice xmlns:v="urn:schemas-microsoft-com:vml" Requires="v">
                <p:oleObj spid="_x0000_s4189" name="Hoja de cálculo" r:id="rId4" imgW="5515108" imgH="5505418" progId="Excel.Sheet.12">
                  <p:embed/>
                </p:oleObj>
              </mc:Choice>
              <mc:Fallback>
                <p:oleObj name="Hoja de cálculo" r:id="rId4" imgW="5515108" imgH="5505418" progId="Excel.Sheet.12">
                  <p:embed/>
                  <p:pic>
                    <p:nvPicPr>
                      <p:cNvPr id="0" name=""/>
                      <p:cNvPicPr/>
                      <p:nvPr/>
                    </p:nvPicPr>
                    <p:blipFill>
                      <a:blip r:embed="rId5"/>
                      <a:stretch>
                        <a:fillRect/>
                      </a:stretch>
                    </p:blipFill>
                    <p:spPr>
                      <a:xfrm>
                        <a:off x="736598" y="2436129"/>
                        <a:ext cx="5514975" cy="5505450"/>
                      </a:xfrm>
                      <a:prstGeom prst="rect">
                        <a:avLst/>
                      </a:prstGeom>
                    </p:spPr>
                  </p:pic>
                </p:oleObj>
              </mc:Fallback>
            </mc:AlternateContent>
          </a:graphicData>
        </a:graphic>
      </p:graphicFrame>
    </p:spTree>
    <p:extLst>
      <p:ext uri="{BB962C8B-B14F-4D97-AF65-F5344CB8AC3E}">
        <p14:creationId xmlns:p14="http://schemas.microsoft.com/office/powerpoint/2010/main" val="120259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492110" y="1996229"/>
            <a:ext cx="243386" cy="289772"/>
          </a:xfrm>
          <a:prstGeom prst="rect">
            <a:avLst/>
          </a:prstGeom>
        </p:spPr>
      </p:pic>
      <p:sp>
        <p:nvSpPr>
          <p:cNvPr id="5" name="Cuadro de texto 43"/>
          <p:cNvSpPr txBox="1"/>
          <p:nvPr/>
        </p:nvSpPr>
        <p:spPr>
          <a:xfrm>
            <a:off x="954157" y="1883325"/>
            <a:ext cx="5903843" cy="776416"/>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2700020" algn="ctr"/>
                <a:tab pos="5400040" algn="r"/>
              </a:tabLst>
            </a:pPr>
            <a:r>
              <a:rPr lang="es-ES_tradnl" sz="2000" dirty="0">
                <a:solidFill>
                  <a:srgbClr val="004A97"/>
                </a:solidFill>
                <a:effectLst/>
                <a:latin typeface="Arial" panose="020B0604020202020204" pitchFamily="34" charset="0"/>
                <a:ea typeface="MS Mincho"/>
                <a:cs typeface="Arial" panose="020B0604020202020204" pitchFamily="34" charset="0"/>
              </a:rPr>
              <a:t>Zonas Turísticas</a:t>
            </a:r>
            <a:r>
              <a:rPr lang="es-ES_tradnl" sz="2000" b="1" dirty="0">
                <a:solidFill>
                  <a:srgbClr val="004A97"/>
                </a:solidFill>
                <a:effectLst/>
                <a:latin typeface="Arial" panose="020B0604020202020204" pitchFamily="34" charset="0"/>
                <a:ea typeface="MS Mincho"/>
                <a:cs typeface="Arial" panose="020B0604020202020204" pitchFamily="34" charset="0"/>
              </a:rPr>
              <a:t> </a:t>
            </a:r>
          </a:p>
          <a:p>
            <a:pPr algn="just">
              <a:spcAft>
                <a:spcPts val="0"/>
              </a:spcAft>
              <a:tabLst>
                <a:tab pos="2700020" algn="ctr"/>
                <a:tab pos="5400040" algn="r"/>
              </a:tabLst>
            </a:pPr>
            <a:r>
              <a:rPr lang="es-ES_tradnl" sz="1400" b="1" dirty="0">
                <a:solidFill>
                  <a:srgbClr val="7F7F7F"/>
                </a:solidFill>
                <a:effectLst/>
                <a:latin typeface="Arial" panose="020B0604020202020204" pitchFamily="34" charset="0"/>
                <a:ea typeface="MS Mincho"/>
                <a:cs typeface="Arial" panose="020B0604020202020204" pitchFamily="34" charset="0"/>
              </a:rPr>
              <a:t>(Con municipios de más de 1000 plazas hoteleras)</a:t>
            </a:r>
            <a:endParaRPr lang="es-ES" sz="1200" dirty="0">
              <a:effectLst/>
              <a:latin typeface="Arial" panose="020B0604020202020204" pitchFamily="34" charset="0"/>
              <a:ea typeface="MS Mincho"/>
              <a:cs typeface="Arial" panose="020B0604020202020204" pitchFamily="34" charset="0"/>
            </a:endParaRPr>
          </a:p>
        </p:txBody>
      </p:sp>
      <p:sp>
        <p:nvSpPr>
          <p:cNvPr id="3" name="Cuadro de texto 55">
            <a:extLst>
              <a:ext uri="{FF2B5EF4-FFF2-40B4-BE49-F238E27FC236}">
                <a16:creationId xmlns:a16="http://schemas.microsoft.com/office/drawing/2014/main" id="{92FC2B27-1F61-4DC0-8395-B832DDF07988}"/>
              </a:ext>
            </a:extLst>
          </p:cNvPr>
          <p:cNvSpPr txBox="1"/>
          <p:nvPr/>
        </p:nvSpPr>
        <p:spPr>
          <a:xfrm>
            <a:off x="2171495" y="1499752"/>
            <a:ext cx="2454293" cy="42317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a:solidFill>
                  <a:srgbClr val="F79646"/>
                </a:solidFill>
                <a:latin typeface="Arial" panose="020B0604020202020204" pitchFamily="34" charset="0"/>
                <a:ea typeface="MS Mincho"/>
                <a:cs typeface="Arial" panose="020B0604020202020204" pitchFamily="34" charset="0"/>
              </a:rPr>
              <a:t>NOVIEMBRE </a:t>
            </a:r>
            <a:r>
              <a:rPr lang="es-ES_tradnl" dirty="0">
                <a:solidFill>
                  <a:srgbClr val="F79646"/>
                </a:solidFill>
                <a:latin typeface="Arial" panose="020B0604020202020204" pitchFamily="34" charset="0"/>
                <a:ea typeface="MS Mincho"/>
                <a:cs typeface="Arial" panose="020B0604020202020204" pitchFamily="34" charset="0"/>
              </a:rPr>
              <a:t>2023</a:t>
            </a:r>
            <a:endParaRPr lang="es-ES" sz="1200" dirty="0">
              <a:latin typeface="Arial" panose="020B0604020202020204" pitchFamily="34" charset="0"/>
              <a:ea typeface="MS Mincho"/>
              <a:cs typeface="Arial" panose="020B0604020202020204"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4186873376"/>
              </p:ext>
            </p:extLst>
          </p:nvPr>
        </p:nvGraphicFramePr>
        <p:xfrm>
          <a:off x="735496" y="2524836"/>
          <a:ext cx="4197101" cy="6739648"/>
        </p:xfrm>
        <a:graphic>
          <a:graphicData uri="http://schemas.openxmlformats.org/presentationml/2006/ole">
            <mc:AlternateContent xmlns:mc="http://schemas.openxmlformats.org/markup-compatibility/2006">
              <mc:Choice xmlns:v="urn:schemas-microsoft-com:vml" Requires="v">
                <p:oleObj spid="_x0000_s5212" name="Hoja de cálculo" r:id="rId4" imgW="5267466" imgH="8458152" progId="Excel.Sheet.12">
                  <p:embed/>
                </p:oleObj>
              </mc:Choice>
              <mc:Fallback>
                <p:oleObj name="Hoja de cálculo" r:id="rId4" imgW="5267466" imgH="8458152" progId="Excel.Sheet.12">
                  <p:embed/>
                  <p:pic>
                    <p:nvPicPr>
                      <p:cNvPr id="0" name=""/>
                      <p:cNvPicPr/>
                      <p:nvPr/>
                    </p:nvPicPr>
                    <p:blipFill>
                      <a:blip r:embed="rId5"/>
                      <a:stretch>
                        <a:fillRect/>
                      </a:stretch>
                    </p:blipFill>
                    <p:spPr>
                      <a:xfrm>
                        <a:off x="735496" y="2524836"/>
                        <a:ext cx="4197101" cy="6739648"/>
                      </a:xfrm>
                      <a:prstGeom prst="rect">
                        <a:avLst/>
                      </a:prstGeom>
                    </p:spPr>
                  </p:pic>
                </p:oleObj>
              </mc:Fallback>
            </mc:AlternateContent>
          </a:graphicData>
        </a:graphic>
      </p:graphicFrame>
    </p:spTree>
    <p:extLst>
      <p:ext uri="{BB962C8B-B14F-4D97-AF65-F5344CB8AC3E}">
        <p14:creationId xmlns:p14="http://schemas.microsoft.com/office/powerpoint/2010/main" val="17978203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858347A1E078745BA3BD7D37F5EFE16" ma:contentTypeVersion="11" ma:contentTypeDescription="Crear nuevo documento." ma:contentTypeScope="" ma:versionID="532293a552df891b5ac2fc7364d9de8d">
  <xsd:schema xmlns:xsd="http://www.w3.org/2001/XMLSchema" xmlns:xs="http://www.w3.org/2001/XMLSchema" xmlns:p="http://schemas.microsoft.com/office/2006/metadata/properties" xmlns:ns2="1c753195-948f-4ac7-8a67-d26a50a58453" targetNamespace="http://schemas.microsoft.com/office/2006/metadata/properties" ma:root="true" ma:fieldsID="bda31a332501a964e215650f54d103b3" ns2:_="">
    <xsd:import namespace="1c753195-948f-4ac7-8a67-d26a50a584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53195-948f-4ac7-8a67-d26a50a58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9D6D3-DB68-492D-9063-F4A02520FC2B}">
  <ds:schemaRefs>
    <ds:schemaRef ds:uri="http://schemas.microsoft.com/office/infopath/2007/PartnerControls"/>
    <ds:schemaRef ds:uri="http://schemas.microsoft.com/office/2006/documentManagement/types"/>
    <ds:schemaRef ds:uri="http://purl.org/dc/elements/1.1/"/>
    <ds:schemaRef ds:uri="http://www.w3.org/XML/1998/namespace"/>
    <ds:schemaRef ds:uri="1c753195-948f-4ac7-8a67-d26a50a58453"/>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256CDB7C-A54F-41B2-85B0-448AC406B27C}">
  <ds:schemaRefs>
    <ds:schemaRef ds:uri="http://schemas.microsoft.com/sharepoint/v3/contenttype/forms"/>
  </ds:schemaRefs>
</ds:datastoreItem>
</file>

<file path=customXml/itemProps3.xml><?xml version="1.0" encoding="utf-8"?>
<ds:datastoreItem xmlns:ds="http://schemas.openxmlformats.org/officeDocument/2006/customXml" ds:itemID="{32A43175-71FF-44DD-8176-8E929D90C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53195-948f-4ac7-8a67-d26a50a58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1056</TotalTime>
  <Words>303</Words>
  <Application>Microsoft Office PowerPoint</Application>
  <PresentationFormat>A4 (210 x 297 mm)</PresentationFormat>
  <Paragraphs>24</Paragraphs>
  <Slides>6</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5" baseType="lpstr">
      <vt:lpstr>Arial</vt:lpstr>
      <vt:lpstr>Calibri</vt:lpstr>
      <vt:lpstr>Calibri Light</vt:lpstr>
      <vt:lpstr>MS Mincho</vt:lpstr>
      <vt:lpstr>MyriadPro-Bold</vt:lpstr>
      <vt:lpstr>MyriadPro-Regular</vt:lpstr>
      <vt:lpstr>Times New Roman</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AnaMaria</dc:creator>
  <cp:lastModifiedBy>AnaMaria</cp:lastModifiedBy>
  <cp:revision>147</cp:revision>
  <cp:lastPrinted>2021-09-30T10:14:04Z</cp:lastPrinted>
  <dcterms:created xsi:type="dcterms:W3CDTF">2018-04-24T14:13:04Z</dcterms:created>
  <dcterms:modified xsi:type="dcterms:W3CDTF">2024-01-31T16:48:57Z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0x0101001858347A1E078745BA3BD7D37F5EFE16</vt:lpwstr>
  </property>
</Properties>
</file>